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8" r:id="rId13"/>
    <p:sldId id="269" r:id="rId14"/>
    <p:sldId id="274" r:id="rId15"/>
    <p:sldId id="270" r:id="rId16"/>
    <p:sldId id="271" r:id="rId17"/>
    <p:sldId id="275" r:id="rId18"/>
    <p:sldId id="272" r:id="rId19"/>
    <p:sldId id="273" r:id="rId20"/>
    <p:sldId id="278" r:id="rId21"/>
    <p:sldId id="267" r:id="rId22"/>
    <p:sldId id="280" r:id="rId23"/>
    <p:sldId id="279" r:id="rId24"/>
    <p:sldId id="281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E44D-26E7-481B-A6F7-E0AA3C1ECEBF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C48EF-197A-46F2-A3D3-4390E6DC9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1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 you easier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find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You’re detail-oriented.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You’re technologically savvy.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a person to be taken seriously.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appreciate the power of perception.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understand that the little things matter.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make an effort to present your best self.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has a cleaner look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you can easily include on your resume, your email signature, or your business cards.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C48EF-197A-46F2-A3D3-4390E6DC99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C48EF-197A-46F2-A3D3-4390E6DC99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1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C48EF-197A-46F2-A3D3-4390E6DC99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6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u="none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b="0" i="0" u="none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Wp6AN00D_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/>
              <a:t>LinkedIn Best Practices</a:t>
            </a:r>
            <a:endParaRPr lang="en-US" cap="small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 your Profile and engaging in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0" y="67733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cap="small" dirty="0"/>
              <a:t>Put together your professional profile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47" y="2493434"/>
            <a:ext cx="2667000" cy="2590800"/>
          </a:xfrm>
        </p:spPr>
      </p:pic>
      <p:sp>
        <p:nvSpPr>
          <p:cNvPr id="6" name="TextBox 5"/>
          <p:cNvSpPr txBox="1"/>
          <p:nvPr/>
        </p:nvSpPr>
        <p:spPr>
          <a:xfrm>
            <a:off x="5054600" y="1811867"/>
            <a:ext cx="640926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Adding your school, degree, and major is important for many reasons: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Companies recruit from specific 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Alumni </a:t>
            </a:r>
            <a:r>
              <a:rPr lang="en-US" sz="2400" dirty="0" smtClean="0"/>
              <a:t>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Include relevant coursework and your strong GPA</a:t>
            </a: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r>
              <a:rPr lang="en-US" sz="2400" b="1" i="1" dirty="0" smtClean="0"/>
              <a:t>Members with a school tagged in their profile get 10x more views on average</a:t>
            </a:r>
            <a:endParaRPr lang="en-US" sz="24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7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cap="small" dirty="0"/>
              <a:t>Put together your professional profile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17" y="2416175"/>
            <a:ext cx="2676525" cy="2609850"/>
          </a:xfrm>
        </p:spPr>
      </p:pic>
      <p:sp>
        <p:nvSpPr>
          <p:cNvPr id="6" name="TextBox 5"/>
          <p:cNvSpPr txBox="1"/>
          <p:nvPr/>
        </p:nvSpPr>
        <p:spPr>
          <a:xfrm>
            <a:off x="4809067" y="1515533"/>
            <a:ext cx="662093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summary is where we can personalize our profile to tie our experience, top skills, and personality together.</a:t>
            </a:r>
          </a:p>
          <a:p>
            <a:endParaRPr lang="en-US" dirty="0"/>
          </a:p>
          <a:p>
            <a:r>
              <a:rPr lang="en-US" sz="2400" dirty="0" smtClean="0"/>
              <a:t>Good summaries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Trajectory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2400" dirty="0" smtClean="0"/>
              <a:t>Don’t be afraid to add some personal flare. It is appropriate to include hobbies, interests, and use your personal tone of voice/writing style.</a:t>
            </a:r>
          </a:p>
        </p:txBody>
      </p:sp>
    </p:spTree>
    <p:extLst>
      <p:ext uri="{BB962C8B-B14F-4D97-AF65-F5344CB8AC3E}">
        <p14:creationId xmlns:p14="http://schemas.microsoft.com/office/powerpoint/2010/main" val="3059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7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cap="small" dirty="0"/>
              <a:t>Put together your professional profile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17" y="2459310"/>
            <a:ext cx="2676525" cy="2523580"/>
          </a:xfrm>
        </p:spPr>
      </p:pic>
      <p:sp>
        <p:nvSpPr>
          <p:cNvPr id="6" name="TextBox 5"/>
          <p:cNvSpPr txBox="1"/>
          <p:nvPr/>
        </p:nvSpPr>
        <p:spPr>
          <a:xfrm>
            <a:off x="4809067" y="1515533"/>
            <a:ext cx="662093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Include a minimum of 5 skills learned through education or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Skills help recruiters find you and how you will meet their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Include specific keywords as well as general </a:t>
            </a:r>
            <a:r>
              <a:rPr lang="en-US" sz="2400" dirty="0" err="1" smtClean="0"/>
              <a:t>skiils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Think hard and soft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2400" b="1" i="1" dirty="0" smtClean="0"/>
              <a:t>LinkedIn members with at least one skill tagged get 13x more views</a:t>
            </a:r>
          </a:p>
        </p:txBody>
      </p:sp>
    </p:spTree>
    <p:extLst>
      <p:ext uri="{BB962C8B-B14F-4D97-AF65-F5344CB8AC3E}">
        <p14:creationId xmlns:p14="http://schemas.microsoft.com/office/powerpoint/2010/main" val="15873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7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cap="small" dirty="0"/>
              <a:t>Put together your professional profile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86" y="2459310"/>
            <a:ext cx="2561386" cy="2523580"/>
          </a:xfrm>
        </p:spPr>
      </p:pic>
      <p:sp>
        <p:nvSpPr>
          <p:cNvPr id="6" name="TextBox 5"/>
          <p:cNvSpPr txBox="1"/>
          <p:nvPr/>
        </p:nvSpPr>
        <p:spPr>
          <a:xfrm>
            <a:off x="4809067" y="1515533"/>
            <a:ext cx="662093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LinkedIn </a:t>
            </a:r>
            <a:r>
              <a:rPr lang="en-US" sz="2400" dirty="0" smtClean="0"/>
              <a:t>members prefer </a:t>
            </a:r>
            <a:r>
              <a:rPr lang="en-US" sz="2400" dirty="0"/>
              <a:t>updates on industry and company news, or tips/hacks to make them better at their jobs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r>
              <a:rPr lang="en-US" sz="2400" dirty="0"/>
              <a:t>LinkedIn gives generous real estate to status updates. A single status update can occupy up to 80% of the feed screen</a:t>
            </a:r>
            <a:r>
              <a:rPr lang="en-US" sz="2400" dirty="0" smtClean="0"/>
              <a:t>.</a:t>
            </a:r>
          </a:p>
          <a:p>
            <a:endParaRPr lang="en-US" sz="1600" dirty="0"/>
          </a:p>
          <a:p>
            <a:r>
              <a:rPr lang="en-US" sz="2400" b="1" i="1" dirty="0" smtClean="0"/>
              <a:t>Job </a:t>
            </a:r>
            <a:r>
              <a:rPr lang="en-US" sz="2400" b="1" i="1" dirty="0"/>
              <a:t>seekers with weekly status updates improve their chances of being contacted by a recruiter </a:t>
            </a:r>
            <a:r>
              <a:rPr lang="en-US" sz="2400" b="1" i="1" dirty="0" smtClean="0"/>
              <a:t>10x</a:t>
            </a:r>
          </a:p>
        </p:txBody>
      </p:sp>
    </p:spTree>
    <p:extLst>
      <p:ext uri="{BB962C8B-B14F-4D97-AF65-F5344CB8AC3E}">
        <p14:creationId xmlns:p14="http://schemas.microsoft.com/office/powerpoint/2010/main" val="2871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6" y="1769532"/>
            <a:ext cx="11768667" cy="3124201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 smtClean="0"/>
              <a:t>LinkedIn sends nearly 4x more people to your homepage than </a:t>
            </a:r>
            <a:r>
              <a:rPr lang="en-US" sz="2700" dirty="0"/>
              <a:t>F</a:t>
            </a:r>
            <a:r>
              <a:rPr lang="en-US" sz="2700" dirty="0" smtClean="0"/>
              <a:t>acebook and Twitter</a:t>
            </a:r>
          </a:p>
          <a:p>
            <a:pPr marL="0" indent="0">
              <a:buNone/>
            </a:pPr>
            <a:endParaRPr lang="en-US" dirty="0"/>
          </a:p>
          <a:p>
            <a:pPr fontAlgn="base"/>
            <a:r>
              <a:rPr lang="en-US" b="1" i="1" dirty="0">
                <a:effectLst/>
              </a:rPr>
              <a:t>LinkedIn: 64% of social referrals to corporate homepage</a:t>
            </a:r>
          </a:p>
          <a:p>
            <a:pPr fontAlgn="base"/>
            <a:r>
              <a:rPr lang="en-US" b="1" i="1" dirty="0">
                <a:effectLst/>
              </a:rPr>
              <a:t>Facebook: 17%</a:t>
            </a:r>
          </a:p>
          <a:p>
            <a:pPr fontAlgn="base"/>
            <a:r>
              <a:rPr lang="en-US" b="1" i="1" dirty="0">
                <a:effectLst/>
              </a:rPr>
              <a:t>Twitter: 14%</a:t>
            </a:r>
          </a:p>
        </p:txBody>
      </p:sp>
    </p:spTree>
    <p:extLst>
      <p:ext uri="{BB962C8B-B14F-4D97-AF65-F5344CB8AC3E}">
        <p14:creationId xmlns:p14="http://schemas.microsoft.com/office/powerpoint/2010/main" val="37933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7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cap="small" dirty="0"/>
              <a:t>Put together your professional profile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86" y="2486475"/>
            <a:ext cx="2561386" cy="2469249"/>
          </a:xfrm>
        </p:spPr>
      </p:pic>
      <p:sp>
        <p:nvSpPr>
          <p:cNvPr id="6" name="TextBox 5"/>
          <p:cNvSpPr txBox="1"/>
          <p:nvPr/>
        </p:nvSpPr>
        <p:spPr>
          <a:xfrm>
            <a:off x="4809067" y="1515533"/>
            <a:ext cx="66209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 4 reasons to join groups on LinkedIn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Grants access to a large network of students and professionals with similar interests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Exposes your expertise to other professionals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Help you find great content to learn from and share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Connects you with organizations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Bonus:  You can message other group members without being a connection!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529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7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cap="small" dirty="0"/>
              <a:t>Put together your professional profile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43" y="2486475"/>
            <a:ext cx="2487272" cy="2469249"/>
          </a:xfrm>
        </p:spPr>
      </p:pic>
      <p:sp>
        <p:nvSpPr>
          <p:cNvPr id="6" name="TextBox 5"/>
          <p:cNvSpPr txBox="1"/>
          <p:nvPr/>
        </p:nvSpPr>
        <p:spPr>
          <a:xfrm>
            <a:off x="3925454" y="1404696"/>
            <a:ext cx="81557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Recommendations and endorsements </a:t>
            </a:r>
            <a:r>
              <a:rPr lang="en-US" sz="2400" dirty="0"/>
              <a:t>give a better idea of what you’re like to work with, where your </a:t>
            </a:r>
            <a:r>
              <a:rPr lang="en-US" sz="2400" dirty="0" smtClean="0"/>
              <a:t>passions are, </a:t>
            </a:r>
            <a:r>
              <a:rPr lang="en-US" sz="2400" dirty="0"/>
              <a:t>and </a:t>
            </a:r>
            <a:r>
              <a:rPr lang="en-US" sz="2400" dirty="0" smtClean="0"/>
              <a:t>your </a:t>
            </a:r>
            <a:r>
              <a:rPr lang="en-US" sz="2400" dirty="0"/>
              <a:t>strongest </a:t>
            </a:r>
            <a:r>
              <a:rPr lang="en-US" sz="2400" dirty="0" smtClean="0"/>
              <a:t>skills.</a:t>
            </a:r>
          </a:p>
          <a:p>
            <a:endParaRPr lang="en-US" sz="2400" dirty="0"/>
          </a:p>
          <a:p>
            <a:r>
              <a:rPr lang="en-US" sz="2400" dirty="0" smtClean="0"/>
              <a:t>Endorsements are a vote of confidence from someone who knows your skills.</a:t>
            </a:r>
          </a:p>
          <a:p>
            <a:endParaRPr lang="en-US" sz="2400" dirty="0" smtClean="0"/>
          </a:p>
          <a:p>
            <a:r>
              <a:rPr lang="en-US" sz="2400" dirty="0" smtClean="0"/>
              <a:t>Solicit these from people who: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 have a professional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Have a grasp on your knowledge, skills, and 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attest to specific accomplishments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128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6" y="1769532"/>
            <a:ext cx="11768667" cy="3124201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 smtClean="0"/>
              <a:t>Don’t be shy to ask for an endorsement from someone you know well and respect.</a:t>
            </a:r>
          </a:p>
          <a:p>
            <a:pPr marL="0" indent="0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b="1" i="1" dirty="0" smtClean="0">
                <a:effectLst/>
              </a:rPr>
              <a:t>Be sure to acknowledge the skills (endorse) and accomplishments (Recommend) your peers.  They just might reciprocate</a:t>
            </a:r>
            <a:endParaRPr lang="en-US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82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7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cap="small" dirty="0"/>
              <a:t>Put together your professional profile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43" y="2504208"/>
            <a:ext cx="2487272" cy="24337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64" y="2263340"/>
            <a:ext cx="6933072" cy="29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7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cap="small" dirty="0"/>
              <a:t>Put together your professional profile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42" y="2504208"/>
            <a:ext cx="2408073" cy="2433782"/>
          </a:xfrm>
        </p:spPr>
      </p:pic>
      <p:sp>
        <p:nvSpPr>
          <p:cNvPr id="6" name="TextBox 5"/>
          <p:cNvSpPr txBox="1"/>
          <p:nvPr/>
        </p:nvSpPr>
        <p:spPr>
          <a:xfrm>
            <a:off x="4809067" y="1515533"/>
            <a:ext cx="66209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Just like a resume, your experience is one of the most relevant sections that people will view.</a:t>
            </a:r>
          </a:p>
          <a:p>
            <a:endParaRPr lang="en-US" sz="2200" dirty="0" smtClean="0"/>
          </a:p>
          <a:p>
            <a:r>
              <a:rPr lang="en-US" sz="2200" dirty="0" smtClean="0"/>
              <a:t>Bullet points with accomplishment statements is the preferred format.</a:t>
            </a:r>
          </a:p>
          <a:p>
            <a:endParaRPr lang="en-US" sz="2200" dirty="0"/>
          </a:p>
          <a:p>
            <a:r>
              <a:rPr lang="en-US" sz="2200" dirty="0" smtClean="0"/>
              <a:t>What to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Full-time 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Internships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Part-time or summer 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Volunteering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r>
              <a:rPr lang="en-US" sz="2200" b="1" i="1" dirty="0" smtClean="0"/>
              <a:t>1/5 hiring managers reported hiring a candidate based on volunteer experience</a:t>
            </a:r>
          </a:p>
        </p:txBody>
      </p:sp>
    </p:spTree>
    <p:extLst>
      <p:ext uri="{BB962C8B-B14F-4D97-AF65-F5344CB8AC3E}">
        <p14:creationId xmlns:p14="http://schemas.microsoft.com/office/powerpoint/2010/main" val="6678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8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Key Takeaways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905000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Getting the most from your profile</a:t>
            </a:r>
          </a:p>
          <a:p>
            <a:r>
              <a:rPr lang="en-US" sz="2800" dirty="0" smtClean="0"/>
              <a:t>Resources LinkedIn offers to assist in networking and career/professional development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60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7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cap="small" dirty="0"/>
              <a:t>Put together your professional profile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42" y="2504208"/>
            <a:ext cx="2408073" cy="2433782"/>
          </a:xfrm>
        </p:spPr>
      </p:pic>
      <p:sp>
        <p:nvSpPr>
          <p:cNvPr id="6" name="TextBox 5"/>
          <p:cNvSpPr txBox="1"/>
          <p:nvPr/>
        </p:nvSpPr>
        <p:spPr>
          <a:xfrm>
            <a:off x="4809067" y="1515533"/>
            <a:ext cx="66209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Include projects and publications to help others assess your future work output.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Class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Extracurricular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Freelance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Personal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r>
              <a:rPr lang="en-US" sz="2200" b="1" i="1" dirty="0" smtClean="0"/>
              <a:t>1/3 hiring managers reported interest in seeing hobbies, extracurricular interests, and other projects.</a:t>
            </a:r>
          </a:p>
        </p:txBody>
      </p:sp>
    </p:spTree>
    <p:extLst>
      <p:ext uri="{BB962C8B-B14F-4D97-AF65-F5344CB8AC3E}">
        <p14:creationId xmlns:p14="http://schemas.microsoft.com/office/powerpoint/2010/main" val="30608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6" y="1769532"/>
            <a:ext cx="11768667" cy="3124201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 smtClean="0"/>
              <a:t>Your opportunity to showcase everything that doesn’t fit on your resume.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75% of hiring managers reported looking at LinkedIn profiles to learn more about a candidate’s background.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33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77" y="0"/>
            <a:ext cx="9905998" cy="1905000"/>
          </a:xfrm>
        </p:spPr>
        <p:txBody>
          <a:bodyPr/>
          <a:lstStyle/>
          <a:p>
            <a:r>
              <a:rPr lang="en-US" cap="small" dirty="0" smtClean="0"/>
              <a:t>Tools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Alumni</a:t>
            </a:r>
          </a:p>
          <a:p>
            <a:r>
              <a:rPr lang="en-US" dirty="0" smtClean="0"/>
              <a:t>Groups</a:t>
            </a:r>
          </a:p>
          <a:p>
            <a:r>
              <a:rPr lang="en-US" dirty="0" smtClean="0"/>
              <a:t>Company Pages</a:t>
            </a:r>
          </a:p>
          <a:p>
            <a:r>
              <a:rPr lang="en-US" dirty="0" smtClean="0"/>
              <a:t>Job </a:t>
            </a:r>
            <a:r>
              <a:rPr lang="en-US" dirty="0" smtClean="0"/>
              <a:t>Search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77" y="0"/>
            <a:ext cx="9905998" cy="1905000"/>
          </a:xfrm>
        </p:spPr>
        <p:txBody>
          <a:bodyPr/>
          <a:lstStyle/>
          <a:p>
            <a:r>
              <a:rPr lang="en-US" cap="small" dirty="0" smtClean="0"/>
              <a:t>Tools</a:t>
            </a:r>
            <a:endParaRPr lang="en-US" cap="smal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62" y="1484744"/>
            <a:ext cx="8204913" cy="4866317"/>
          </a:xfrm>
        </p:spPr>
      </p:pic>
    </p:spTree>
    <p:extLst>
      <p:ext uri="{BB962C8B-B14F-4D97-AF65-F5344CB8AC3E}">
        <p14:creationId xmlns:p14="http://schemas.microsoft.com/office/powerpoint/2010/main" val="38926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6" y="1769532"/>
            <a:ext cx="11768667" cy="3124201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/>
              <a:t>“Your network is your net worth, when it comes to getting a foot in the </a:t>
            </a:r>
            <a:r>
              <a:rPr lang="en-US" sz="2700" dirty="0" smtClean="0"/>
              <a:t>door. Having </a:t>
            </a:r>
            <a:r>
              <a:rPr lang="en-US" sz="2700" dirty="0"/>
              <a:t>third-party credibility is critical to improving your odds of getting an interview.” </a:t>
            </a:r>
            <a:endParaRPr lang="en-US" sz="2700" dirty="0" smtClean="0"/>
          </a:p>
          <a:p>
            <a:pPr marL="0" indent="0">
              <a:buNone/>
            </a:pPr>
            <a:r>
              <a:rPr lang="en-US" dirty="0" smtClean="0"/>
              <a:t>- J.T</a:t>
            </a:r>
            <a:r>
              <a:rPr lang="en-US" dirty="0"/>
              <a:t>. </a:t>
            </a:r>
            <a:r>
              <a:rPr lang="en-US" dirty="0" smtClean="0"/>
              <a:t>O’Donnell, career </a:t>
            </a:r>
            <a:r>
              <a:rPr lang="en-US" dirty="0"/>
              <a:t>strategist, syndicated columnist and </a:t>
            </a:r>
            <a:r>
              <a:rPr lang="en-US" dirty="0" smtClean="0"/>
              <a:t>author.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24" y="26822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cap="small" dirty="0"/>
              <a:t>How is LinkedIn selling itself to students</a:t>
            </a:r>
            <a:endParaRPr lang="en-US" sz="4000" cap="small" dirty="0">
              <a:solidFill>
                <a:srgbClr val="FF0000"/>
              </a:solidFill>
            </a:endParaRPr>
          </a:p>
        </p:txBody>
      </p:sp>
      <p:pic>
        <p:nvPicPr>
          <p:cNvPr id="4" name="YWp6AN00D_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1413" y="1931822"/>
            <a:ext cx="8110421" cy="45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347133"/>
            <a:ext cx="11421534" cy="863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is LinkedIn selling itself to students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3199"/>
            <a:ext cx="9905998" cy="4834468"/>
          </a:xfrm>
        </p:spPr>
        <p:txBody>
          <a:bodyPr>
            <a:noAutofit/>
          </a:bodyPr>
          <a:lstStyle/>
          <a:p>
            <a:r>
              <a:rPr lang="en-US" sz="2800" dirty="0" smtClean="0"/>
              <a:t>Not just for top executives</a:t>
            </a:r>
          </a:p>
          <a:p>
            <a:r>
              <a:rPr lang="en-US" sz="2800" dirty="0" smtClean="0"/>
              <a:t>Perfect place to start your professional story</a:t>
            </a:r>
          </a:p>
          <a:p>
            <a:r>
              <a:rPr lang="en-US" sz="2800" dirty="0" smtClean="0"/>
              <a:t>It’s your resume that never sleeps</a:t>
            </a:r>
          </a:p>
          <a:p>
            <a:r>
              <a:rPr lang="en-US" sz="2800" dirty="0" smtClean="0"/>
              <a:t>Networking:</a:t>
            </a:r>
          </a:p>
          <a:p>
            <a:pPr lvl="1"/>
            <a:r>
              <a:rPr lang="en-US" sz="2400" dirty="0" smtClean="0"/>
              <a:t>Alumni</a:t>
            </a:r>
          </a:p>
          <a:p>
            <a:pPr lvl="1"/>
            <a:r>
              <a:rPr lang="en-US" sz="2400" dirty="0" smtClean="0"/>
              <a:t>Recruiters</a:t>
            </a:r>
          </a:p>
          <a:p>
            <a:pPr lvl="1"/>
            <a:r>
              <a:rPr lang="en-US" sz="2400" dirty="0" smtClean="0"/>
              <a:t>Family/Friends</a:t>
            </a:r>
          </a:p>
          <a:p>
            <a:r>
              <a:rPr lang="en-US" sz="2800" dirty="0" smtClean="0"/>
              <a:t>Search for jobs/Career research</a:t>
            </a:r>
          </a:p>
          <a:p>
            <a:r>
              <a:rPr lang="en-US" sz="2800" dirty="0" smtClean="0"/>
              <a:t>Create a path from campus to career</a:t>
            </a:r>
          </a:p>
        </p:txBody>
      </p:sp>
    </p:spTree>
    <p:extLst>
      <p:ext uri="{BB962C8B-B14F-4D97-AF65-F5344CB8AC3E}">
        <p14:creationId xmlns:p14="http://schemas.microsoft.com/office/powerpoint/2010/main" val="33968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9333"/>
            <a:ext cx="11844867" cy="1270000"/>
          </a:xfrm>
        </p:spPr>
        <p:txBody>
          <a:bodyPr>
            <a:normAutofit/>
          </a:bodyPr>
          <a:lstStyle/>
          <a:p>
            <a:r>
              <a:rPr lang="en-US" sz="4000" cap="small" dirty="0" smtClean="0"/>
              <a:t>How do students perceive LinkedIn?</a:t>
            </a:r>
            <a:endParaRPr lang="en-US" sz="40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39333"/>
            <a:ext cx="9905998" cy="4351867"/>
          </a:xfrm>
        </p:spPr>
        <p:txBody>
          <a:bodyPr>
            <a:noAutofit/>
          </a:bodyPr>
          <a:lstStyle/>
          <a:p>
            <a:pPr fontAlgn="base"/>
            <a:r>
              <a:rPr lang="en-US" sz="2800" dirty="0" smtClean="0">
                <a:effectLst/>
              </a:rPr>
              <a:t>Facebook for old people</a:t>
            </a:r>
          </a:p>
          <a:p>
            <a:pPr lvl="1" fontAlgn="base"/>
            <a:r>
              <a:rPr lang="en-US" sz="2800" dirty="0" smtClean="0">
                <a:effectLst/>
              </a:rPr>
              <a:t>“My dad has one of those”</a:t>
            </a:r>
            <a:endParaRPr lang="en-US" sz="2800" dirty="0">
              <a:effectLst/>
            </a:endParaRPr>
          </a:p>
          <a:p>
            <a:r>
              <a:rPr lang="en-US" sz="2800" dirty="0" smtClean="0"/>
              <a:t>They are insecure that their experience isn’t good enough</a:t>
            </a:r>
          </a:p>
          <a:p>
            <a:r>
              <a:rPr lang="en-US" sz="2800" dirty="0" smtClean="0"/>
              <a:t>They don’t understand all LinkedIn has to offer</a:t>
            </a:r>
          </a:p>
          <a:p>
            <a:r>
              <a:rPr lang="en-US" sz="2800" dirty="0" smtClean="0"/>
              <a:t>They haven’t heard of it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72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80" y="84667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cap="small" dirty="0" smtClean="0"/>
              <a:t>Resume vs. LinkedIn Profile</a:t>
            </a:r>
            <a:endParaRPr lang="en-US" sz="40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67" y="2523067"/>
            <a:ext cx="10530944" cy="3268133"/>
          </a:xfrm>
        </p:spPr>
        <p:txBody>
          <a:bodyPr>
            <a:noAutofit/>
          </a:bodyPr>
          <a:lstStyle/>
          <a:p>
            <a:r>
              <a:rPr lang="en-US" sz="2800" dirty="0" smtClean="0"/>
              <a:t>LinkedIn allows you to tell more of your story</a:t>
            </a:r>
          </a:p>
          <a:p>
            <a:pPr lvl="1"/>
            <a:r>
              <a:rPr lang="en-US" sz="2800" dirty="0" smtClean="0"/>
              <a:t>You can upload presentations, publications, media, and other projects</a:t>
            </a:r>
          </a:p>
          <a:p>
            <a:pPr marL="285750" lvl="1"/>
            <a:r>
              <a:rPr lang="en-US" sz="2800" dirty="0" smtClean="0"/>
              <a:t>You can add some personal touches to your profile</a:t>
            </a:r>
          </a:p>
          <a:p>
            <a:pPr marL="742950" lvl="2"/>
            <a:r>
              <a:rPr lang="en-US" sz="2800" dirty="0" smtClean="0"/>
              <a:t>Your headshot, cover photo, and summary are places where you can inject some spirit that is lacking in resumes</a:t>
            </a:r>
          </a:p>
          <a:p>
            <a:pPr marL="285750" lvl="2"/>
            <a:r>
              <a:rPr lang="en-US" sz="2800" dirty="0" smtClean="0"/>
              <a:t>You don’t have to submit it.</a:t>
            </a:r>
          </a:p>
          <a:p>
            <a:pPr marL="628650" lvl="3"/>
            <a:r>
              <a:rPr lang="en-US" sz="2800" dirty="0" smtClean="0"/>
              <a:t>Your </a:t>
            </a:r>
            <a:r>
              <a:rPr lang="en-US" sz="2800" dirty="0" err="1" smtClean="0"/>
              <a:t>linkedIn</a:t>
            </a:r>
            <a:r>
              <a:rPr lang="en-US" sz="2800" dirty="0" smtClean="0"/>
              <a:t> profile is working for you around the clock.</a:t>
            </a:r>
          </a:p>
          <a:p>
            <a:pPr marL="285750" lvl="2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598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6" y="152400"/>
            <a:ext cx="10903478" cy="1905000"/>
          </a:xfrm>
        </p:spPr>
        <p:txBody>
          <a:bodyPr>
            <a:normAutofit/>
          </a:bodyPr>
          <a:lstStyle/>
          <a:p>
            <a:r>
              <a:rPr lang="en-US" sz="4000" cap="small" dirty="0" smtClean="0"/>
              <a:t>Put together your professional profile</a:t>
            </a:r>
            <a:endParaRPr lang="en-US" sz="4000" cap="smal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3" t="-321" r="4113" b="321"/>
          <a:stretch/>
        </p:blipFill>
        <p:spPr>
          <a:xfrm>
            <a:off x="1339849" y="2423054"/>
            <a:ext cx="3059861" cy="3029480"/>
          </a:xfrm>
        </p:spPr>
      </p:pic>
      <p:sp>
        <p:nvSpPr>
          <p:cNvPr id="5" name="TextBox 4"/>
          <p:cNvSpPr txBox="1"/>
          <p:nvPr/>
        </p:nvSpPr>
        <p:spPr>
          <a:xfrm>
            <a:off x="4952999" y="1737255"/>
            <a:ext cx="699346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300" dirty="0" smtClean="0"/>
              <a:t>This is your mini elevator pitch; what people should know about you.</a:t>
            </a:r>
          </a:p>
          <a:p>
            <a:pPr marL="0" lvl="1"/>
            <a:endParaRPr lang="en-US" sz="2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Say what you 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Say who you help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Say how you do it</a:t>
            </a:r>
          </a:p>
          <a:p>
            <a:pPr lvl="1"/>
            <a:endParaRPr lang="en-US" sz="2300" b="1" i="1" dirty="0"/>
          </a:p>
          <a:p>
            <a:pPr marL="0" lvl="1"/>
            <a:r>
              <a:rPr lang="en-US" sz="2300" i="1" dirty="0" smtClean="0"/>
              <a:t>Career Advisor who guides Indiana University students on their career journey. </a:t>
            </a:r>
          </a:p>
          <a:p>
            <a:pPr marL="0" lvl="1"/>
            <a:endParaRPr lang="en-US" sz="2300" i="1" dirty="0"/>
          </a:p>
          <a:p>
            <a:pPr marL="0" lvl="1"/>
            <a:r>
              <a:rPr lang="en-US" sz="2300" b="1" dirty="0" smtClean="0"/>
              <a:t>50% of hiring managers will decide whether to move forward with a candidate’s application based on their LinkedIn profile</a:t>
            </a:r>
          </a:p>
        </p:txBody>
      </p:sp>
    </p:spTree>
    <p:extLst>
      <p:ext uri="{BB962C8B-B14F-4D97-AF65-F5344CB8AC3E}">
        <p14:creationId xmlns:p14="http://schemas.microsoft.com/office/powerpoint/2010/main" val="39695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46" y="143934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cap="small" dirty="0"/>
              <a:t>Put together your professional profile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" y="2514600"/>
            <a:ext cx="4048125" cy="2686050"/>
          </a:xfrm>
        </p:spPr>
      </p:pic>
      <p:sp>
        <p:nvSpPr>
          <p:cNvPr id="10" name="TextBox 9"/>
          <p:cNvSpPr txBox="1"/>
          <p:nvPr/>
        </p:nvSpPr>
        <p:spPr>
          <a:xfrm>
            <a:off x="5240867" y="2048934"/>
            <a:ext cx="6468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photograph ads credibility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Dress as you would for the job you’d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Shoot in a bright location and a nice, neutral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Headshots are preferred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Professional headshots aren’t necessary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Smile or present yourself pleasantly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Cheese is okay, cheesy isn’t.</a:t>
            </a:r>
          </a:p>
        </p:txBody>
      </p:sp>
    </p:spTree>
    <p:extLst>
      <p:ext uri="{BB962C8B-B14F-4D97-AF65-F5344CB8AC3E}">
        <p14:creationId xmlns:p14="http://schemas.microsoft.com/office/powerpoint/2010/main" val="28322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6" y="1769532"/>
            <a:ext cx="11768667" cy="312420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Your photograph and headline often combine for your first impression.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50% of hiring managers reported that they decide whether to move forward with a candidate’s application based on their LinkedIn profile.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246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783&quot;&gt;&lt;/object&gt;&lt;object type=&quot;2&quot; unique_id=&quot;10784&quot;&gt;&lt;object type=&quot;3&quot; unique_id=&quot;10785&quot;&gt;&lt;property id=&quot;20148&quot; value=&quot;5&quot;/&gt;&lt;property id=&quot;20300&quot; value=&quot;Slide 1 - &amp;quot;LinkedIn Best Practices&amp;quot;&quot;/&gt;&lt;property id=&quot;20307&quot; value=&quot;256&quot;/&gt;&lt;/object&gt;&lt;object type=&quot;3&quot; unique_id=&quot;10786&quot;&gt;&lt;property id=&quot;20148&quot; value=&quot;5&quot;/&gt;&lt;property id=&quot;20300&quot; value=&quot;Slide 3 - &amp;quot;How is LinkedIn selling itself to students&amp;quot;&quot;/&gt;&lt;property id=&quot;20307&quot; value=&quot;257&quot;/&gt;&lt;/object&gt;&lt;object type=&quot;3&quot; unique_id=&quot;10787&quot;&gt;&lt;property id=&quot;20148&quot; value=&quot;5&quot;/&gt;&lt;property id=&quot;20300&quot; value=&quot;Slide 4 - &amp;quot;How is LinkedIn selling itself to students&amp;quot;&quot;/&gt;&lt;property id=&quot;20307&quot; value=&quot;258&quot;/&gt;&lt;/object&gt;&lt;object type=&quot;3&quot; unique_id=&quot;10788&quot;&gt;&lt;property id=&quot;20148&quot; value=&quot;5&quot;/&gt;&lt;property id=&quot;20300&quot; value=&quot;Slide 5 - &amp;quot;How do students perceive LinkedIn?&amp;quot;&quot;/&gt;&lt;property id=&quot;20307&quot; value=&quot;259&quot;/&gt;&lt;/object&gt;&lt;object type=&quot;3&quot; unique_id=&quot;10789&quot;&gt;&lt;property id=&quot;20148&quot; value=&quot;5&quot;/&gt;&lt;property id=&quot;20300&quot; value=&quot;Slide 7 - &amp;quot;Put together your professional profile&amp;quot;&quot;/&gt;&lt;property id=&quot;20307&quot; value=&quot;260&quot;/&gt;&lt;/object&gt;&lt;object type=&quot;3&quot; unique_id=&quot;10790&quot;&gt;&lt;property id=&quot;20148&quot; value=&quot;5&quot;/&gt;&lt;property id=&quot;20300&quot; value=&quot;Slide 8 - &amp;quot;Put together your professional profile&amp;quot;&quot;/&gt;&lt;property id=&quot;20307&quot; value=&quot;261&quot;/&gt;&lt;/object&gt;&lt;object type=&quot;3&quot; unique_id=&quot;10895&quot;&gt;&lt;property id=&quot;20148&quot; value=&quot;5&quot;/&gt;&lt;property id=&quot;20300&quot; value=&quot;Slide 6 - &amp;quot;Resume vs. LinkedIn Profile&amp;quot;&quot;/&gt;&lt;property id=&quot;20307&quot; value=&quot;263&quot;/&gt;&lt;/object&gt;&lt;object type=&quot;3&quot; unique_id=&quot;10896&quot;&gt;&lt;property id=&quot;20148&quot; value=&quot;5&quot;/&gt;&lt;property id=&quot;20300&quot; value=&quot;Slide 9&quot;/&gt;&lt;property id=&quot;20307&quot; value=&quot;262&quot;/&gt;&lt;/object&gt;&lt;object type=&quot;3&quot; unique_id=&quot;10897&quot;&gt;&lt;property id=&quot;20148&quot; value=&quot;5&quot;/&gt;&lt;property id=&quot;20300&quot; value=&quot;Slide 10 - &amp;quot;Put together your professional profile&amp;quot;&quot;/&gt;&lt;property id=&quot;20307&quot; value=&quot;264&quot;/&gt;&lt;/object&gt;&lt;object type=&quot;3&quot; unique_id=&quot;10898&quot;&gt;&lt;property id=&quot;20148&quot; value=&quot;5&quot;/&gt;&lt;property id=&quot;20300&quot; value=&quot;Slide 11 - &amp;quot;Put together your professional profile&amp;quot;&quot;/&gt;&lt;property id=&quot;20307&quot; value=&quot;265&quot;/&gt;&lt;/object&gt;&lt;object type=&quot;3&quot; unique_id=&quot;11056&quot;&gt;&lt;property id=&quot;20148&quot; value=&quot;5&quot;/&gt;&lt;property id=&quot;20300&quot; value=&quot;Slide 12 - &amp;quot;Put together your professional profile&amp;quot;&quot;/&gt;&lt;property id=&quot;20307&quot; value=&quot;268&quot;/&gt;&lt;/object&gt;&lt;object type=&quot;3&quot; unique_id=&quot;11057&quot;&gt;&lt;property id=&quot;20148&quot; value=&quot;5&quot;/&gt;&lt;property id=&quot;20300&quot; value=&quot;Slide 13 - &amp;quot;Put together your professional profile&amp;quot;&quot;/&gt;&lt;property id=&quot;20307&quot; value=&quot;269&quot;/&gt;&lt;/object&gt;&lt;object type=&quot;3&quot; unique_id=&quot;11058&quot;&gt;&lt;property id=&quot;20148&quot; value=&quot;5&quot;/&gt;&lt;property id=&quot;20300&quot; value=&quot;Slide 14&quot;/&gt;&lt;property id=&quot;20307&quot; value=&quot;274&quot;/&gt;&lt;/object&gt;&lt;object type=&quot;3&quot; unique_id=&quot;11059&quot;&gt;&lt;property id=&quot;20148&quot; value=&quot;5&quot;/&gt;&lt;property id=&quot;20300&quot; value=&quot;Slide 15 - &amp;quot;Put together your professional profile&amp;quot;&quot;/&gt;&lt;property id=&quot;20307&quot; value=&quot;270&quot;/&gt;&lt;/object&gt;&lt;object type=&quot;3&quot; unique_id=&quot;11060&quot;&gt;&lt;property id=&quot;20148&quot; value=&quot;5&quot;/&gt;&lt;property id=&quot;20300&quot; value=&quot;Slide 16 - &amp;quot;Put together your professional profile&amp;quot;&quot;/&gt;&lt;property id=&quot;20307&quot; value=&quot;271&quot;/&gt;&lt;/object&gt;&lt;object type=&quot;3&quot; unique_id=&quot;11061&quot;&gt;&lt;property id=&quot;20148&quot; value=&quot;5&quot;/&gt;&lt;property id=&quot;20300&quot; value=&quot;Slide 18 - &amp;quot;Put together your professional profile&amp;quot;&quot;/&gt;&lt;property id=&quot;20307&quot; value=&quot;272&quot;/&gt;&lt;/object&gt;&lt;object type=&quot;3&quot; unique_id=&quot;11062&quot;&gt;&lt;property id=&quot;20148&quot; value=&quot;5&quot;/&gt;&lt;property id=&quot;20300&quot; value=&quot;Slide 19 - &amp;quot;Put together your professional profile&amp;quot;&quot;/&gt;&lt;property id=&quot;20307&quot; value=&quot;273&quot;/&gt;&lt;/object&gt;&lt;object type=&quot;3&quot; unique_id=&quot;11063&quot;&gt;&lt;property id=&quot;20148&quot; value=&quot;5&quot;/&gt;&lt;property id=&quot;20300&quot; value=&quot;Slide 21&quot;/&gt;&lt;property id=&quot;20307&quot; value=&quot;267&quot;/&gt;&lt;/object&gt;&lt;object type=&quot;3&quot; unique_id=&quot;11286&quot;&gt;&lt;property id=&quot;20148&quot; value=&quot;5&quot;/&gt;&lt;property id=&quot;20300&quot; value=&quot;Slide 2 - &amp;quot;Key Takeaways&amp;quot;&quot;/&gt;&lt;property id=&quot;20307&quot; value=&quot;276&quot;/&gt;&lt;/object&gt;&lt;object type=&quot;3&quot; unique_id=&quot;11287&quot;&gt;&lt;property id=&quot;20148&quot; value=&quot;5&quot;/&gt;&lt;property id=&quot;20300&quot; value=&quot;Slide 17&quot;/&gt;&lt;property id=&quot;20307&quot; value=&quot;275&quot;/&gt;&lt;/object&gt;&lt;object type=&quot;3&quot; unique_id=&quot;11288&quot;&gt;&lt;property id=&quot;20148&quot; value=&quot;5&quot;/&gt;&lt;property id=&quot;20300&quot; value=&quot;Slide 20 - &amp;quot;Put together your professional profile&amp;quot;&quot;/&gt;&lt;property id=&quot;20307&quot; value=&quot;278&quot;/&gt;&lt;/object&gt;&lt;object type=&quot;3&quot; unique_id=&quot;11289&quot;&gt;&lt;property id=&quot;20148&quot; value=&quot;5&quot;/&gt;&lt;property id=&quot;20300&quot; value=&quot;Slide 22 - &amp;quot;Tools&amp;quot;&quot;/&gt;&lt;property id=&quot;20307&quot; value=&quot;280&quot;/&gt;&lt;/object&gt;&lt;object type=&quot;3&quot; unique_id=&quot;11290&quot;&gt;&lt;property id=&quot;20148&quot; value=&quot;5&quot;/&gt;&lt;property id=&quot;20300&quot; value=&quot;Slide 23 - &amp;quot;Tools&amp;quot;&quot;/&gt;&lt;property id=&quot;20307&quot; value=&quot;279&quot;/&gt;&lt;/object&gt;&lt;object type=&quot;3&quot; unique_id=&quot;11291&quot;&gt;&lt;property id=&quot;20148&quot; value=&quot;5&quot;/&gt;&lt;property id=&quot;20300&quot; value=&quot;Slide 24&quot;/&gt;&lt;property id=&quot;20307&quot; value=&quot;28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1333</TotalTime>
  <Words>973</Words>
  <Application>Microsoft Office PowerPoint</Application>
  <PresentationFormat>Widescreen</PresentationFormat>
  <Paragraphs>152</Paragraphs>
  <Slides>24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Mesh</vt:lpstr>
      <vt:lpstr>LinkedIn Best Practices</vt:lpstr>
      <vt:lpstr>Key Takeaways</vt:lpstr>
      <vt:lpstr>How is LinkedIn selling itself to students</vt:lpstr>
      <vt:lpstr>How is LinkedIn selling itself to students</vt:lpstr>
      <vt:lpstr>How do students perceive LinkedIn?</vt:lpstr>
      <vt:lpstr>Resume vs. LinkedIn Profile</vt:lpstr>
      <vt:lpstr>Put together your professional profile</vt:lpstr>
      <vt:lpstr>Put together your professional profile</vt:lpstr>
      <vt:lpstr>PowerPoint Presentation</vt:lpstr>
      <vt:lpstr>Put together your professional profile</vt:lpstr>
      <vt:lpstr>Put together your professional profile</vt:lpstr>
      <vt:lpstr>Put together your professional profile</vt:lpstr>
      <vt:lpstr>Put together your professional profile</vt:lpstr>
      <vt:lpstr>PowerPoint Presentation</vt:lpstr>
      <vt:lpstr>Put together your professional profile</vt:lpstr>
      <vt:lpstr>Put together your professional profile</vt:lpstr>
      <vt:lpstr>PowerPoint Presentation</vt:lpstr>
      <vt:lpstr>Put together your professional profile</vt:lpstr>
      <vt:lpstr>Put together your professional profile</vt:lpstr>
      <vt:lpstr>Put together your professional profile</vt:lpstr>
      <vt:lpstr>PowerPoint Presentation</vt:lpstr>
      <vt:lpstr>Tools</vt:lpstr>
      <vt:lpstr>Tools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LinkedIn Best Practices</dc:title>
  <dc:creator>Bragin, Nicholas Alan</dc:creator>
  <cp:lastModifiedBy>Bragin, Nicholas Alan</cp:lastModifiedBy>
  <cp:revision>24</cp:revision>
  <dcterms:created xsi:type="dcterms:W3CDTF">2017-01-25T21:21:57Z</dcterms:created>
  <dcterms:modified xsi:type="dcterms:W3CDTF">2017-05-17T18:33:13Z</dcterms:modified>
</cp:coreProperties>
</file>